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3"/>
  </p:notesMasterIdLst>
  <p:handoutMasterIdLst>
    <p:handoutMasterId r:id="rId54"/>
  </p:handoutMasterIdLst>
  <p:sldIdLst>
    <p:sldId id="341" r:id="rId5"/>
    <p:sldId id="490" r:id="rId6"/>
    <p:sldId id="472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70" r:id="rId20"/>
    <p:sldId id="493" r:id="rId21"/>
    <p:sldId id="569" r:id="rId22"/>
    <p:sldId id="545" r:id="rId23"/>
    <p:sldId id="466" r:id="rId24"/>
    <p:sldId id="571" r:id="rId25"/>
    <p:sldId id="572" r:id="rId26"/>
    <p:sldId id="573" r:id="rId27"/>
    <p:sldId id="575" r:id="rId28"/>
    <p:sldId id="498" r:id="rId29"/>
    <p:sldId id="469" r:id="rId30"/>
    <p:sldId id="574" r:id="rId31"/>
    <p:sldId id="500" r:id="rId32"/>
    <p:sldId id="365" r:id="rId33"/>
    <p:sldId id="406" r:id="rId34"/>
    <p:sldId id="442" r:id="rId35"/>
    <p:sldId id="439" r:id="rId36"/>
    <p:sldId id="474" r:id="rId37"/>
    <p:sldId id="475" r:id="rId38"/>
    <p:sldId id="430" r:id="rId39"/>
    <p:sldId id="428" r:id="rId40"/>
    <p:sldId id="501" r:id="rId41"/>
    <p:sldId id="502" r:id="rId42"/>
    <p:sldId id="429" r:id="rId43"/>
    <p:sldId id="416" r:id="rId44"/>
    <p:sldId id="414" r:id="rId45"/>
    <p:sldId id="412" r:id="rId46"/>
    <p:sldId id="431" r:id="rId47"/>
    <p:sldId id="503" r:id="rId48"/>
    <p:sldId id="504" r:id="rId49"/>
    <p:sldId id="434" r:id="rId50"/>
    <p:sldId id="446" r:id="rId51"/>
    <p:sldId id="464" r:id="rId5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FF"/>
    <a:srgbClr val="FF9900"/>
    <a:srgbClr val="C7C7C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1" autoAdjust="0"/>
    <p:restoredTop sz="86346" autoAdjust="0"/>
  </p:normalViewPr>
  <p:slideViewPr>
    <p:cSldViewPr snapToGrid="0">
      <p:cViewPr varScale="1">
        <p:scale>
          <a:sx n="60" d="100"/>
          <a:sy n="60" d="100"/>
        </p:scale>
        <p:origin x="34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Feuil1!$A$14:$A$20</c:f>
              <c:strCache>
                <c:ptCount val="7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</c:strCache>
            </c:strRef>
          </c:cat>
          <c:val>
            <c:numRef>
              <c:f>Feuil1!$B$14:$B$20</c:f>
              <c:numCache>
                <c:formatCode>General</c:formatCode>
                <c:ptCount val="7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52-4802-9A97-6C4B40A131D4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Feuil1!$A$14:$A$20</c:f>
              <c:strCache>
                <c:ptCount val="7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</c:strCache>
            </c:strRef>
          </c:cat>
          <c:val>
            <c:numRef>
              <c:f>Feuil1!$C$14:$C$20</c:f>
              <c:numCache>
                <c:formatCode>General</c:formatCode>
                <c:ptCount val="7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  <c:pt idx="6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52-4802-9A97-6C4B40A131D4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Feuil1!$A$14:$A$20</c:f>
              <c:strCache>
                <c:ptCount val="7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</c:strCache>
            </c:strRef>
          </c:cat>
          <c:val>
            <c:numRef>
              <c:f>Feuil1!$D$14:$D$20</c:f>
              <c:numCache>
                <c:formatCode>General</c:formatCode>
                <c:ptCount val="7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52-4802-9A97-6C4B40A13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127056"/>
        <c:axId val="360159112"/>
      </c:barChart>
      <c:catAx>
        <c:axId val="36012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60159112"/>
        <c:crosses val="autoZero"/>
        <c:auto val="1"/>
        <c:lblAlgn val="ctr"/>
        <c:lblOffset val="100"/>
        <c:noMultiLvlLbl val="0"/>
      </c:catAx>
      <c:valAx>
        <c:axId val="360159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60127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Feuil1!$A$2:$A$20</c:f>
              <c:strCache>
                <c:ptCount val="19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</c:strCache>
            </c:strRef>
          </c:cat>
          <c:val>
            <c:numRef>
              <c:f>Feuil1!$B$2:$B$20</c:f>
              <c:numCache>
                <c:formatCode>General</c:formatCode>
                <c:ptCount val="19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C7-4B64-BF76-214BCFF2C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56352"/>
        <c:axId val="360264936"/>
      </c:barChart>
      <c:catAx>
        <c:axId val="36025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264936"/>
        <c:crosses val="autoZero"/>
        <c:auto val="1"/>
        <c:lblAlgn val="ctr"/>
        <c:lblOffset val="100"/>
        <c:noMultiLvlLbl val="0"/>
      </c:catAx>
      <c:valAx>
        <c:axId val="360264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563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Feuil1!$A$8:$A$20</c:f>
              <c:strCache>
                <c:ptCount val="13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</c:strCache>
            </c:strRef>
          </c:cat>
          <c:val>
            <c:numRef>
              <c:f>Feuil1!$C$8:$C$20</c:f>
              <c:numCache>
                <c:formatCode>General</c:formatCode>
                <c:ptCount val="13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BF-4620-BCF0-EE07AD1BF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Feuil1!$A$14:$A$20</c:f>
              <c:strCache>
                <c:ptCount val="7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</c:strCache>
            </c:strRef>
          </c:cat>
          <c:val>
            <c:numRef>
              <c:f>Feuil1!$D$14:$D$20</c:f>
              <c:numCache>
                <c:formatCode>General</c:formatCode>
                <c:ptCount val="7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8E-4241-8754-85F28CDADC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75560"/>
        <c:axId val="360375944"/>
      </c:barChart>
      <c:catAx>
        <c:axId val="360375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75944"/>
        <c:crosses val="autoZero"/>
        <c:auto val="1"/>
        <c:lblAlgn val="ctr"/>
        <c:lblOffset val="100"/>
        <c:noMultiLvlLbl val="0"/>
      </c:catAx>
      <c:valAx>
        <c:axId val="360375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755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0770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462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1771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SA#94e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13 - 15 December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SP-211588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4e/Docs/CP-213210.zip" TargetMode="External"/><Relationship Id="rId3" Type="http://schemas.openxmlformats.org/officeDocument/2006/relationships/hyperlink" Target="https://www.3gpp.org/ftp/tsg_ct/tsg_ct/TSGC_94e/Docs/CP-213070.zip" TargetMode="External"/><Relationship Id="rId7" Type="http://schemas.openxmlformats.org/officeDocument/2006/relationships/hyperlink" Target="https://www.3gpp.org/ftp/tsg_ct/tsg_ct/TSGC_94e/Docs/CP-21308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082.zip" TargetMode="External"/><Relationship Id="rId5" Type="http://schemas.openxmlformats.org/officeDocument/2006/relationships/hyperlink" Target="https://www.3gpp.org/ftp/tsg_ct/tsg_ct/TSGC_94e/Docs/CP-213080.zip" TargetMode="External"/><Relationship Id="rId4" Type="http://schemas.openxmlformats.org/officeDocument/2006/relationships/hyperlink" Target="https://www.3gpp.org/ftp/tsg_ct/tsg_ct/TSGC_94e/Docs/CP-213077.zip" TargetMode="External"/><Relationship Id="rId9" Type="http://schemas.openxmlformats.org/officeDocument/2006/relationships/hyperlink" Target="https://www.3gpp.org/ftp/tsg_ct/tsg_ct/TSGC_94e/Docs/CP-213273.zip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4e/Docs/CP-213261.zip" TargetMode="External"/><Relationship Id="rId3" Type="http://schemas.openxmlformats.org/officeDocument/2006/relationships/hyperlink" Target="https://www.3gpp.org/ftp/tsg_ct/tsg_ct/TSGC_94e/Docs/CP-213072.zip" TargetMode="External"/><Relationship Id="rId7" Type="http://schemas.openxmlformats.org/officeDocument/2006/relationships/hyperlink" Target="https://www.3gpp.org/ftp/tsg_ct/tsg_ct/TSGC_94e/Docs/CP-213205.zip" TargetMode="External"/><Relationship Id="rId2" Type="http://schemas.openxmlformats.org/officeDocument/2006/relationships/hyperlink" Target="https://www.3gpp.org/ftp/tsg_ct/tsg_ct/TSGC_94e/Docs/CP-21307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076.zip" TargetMode="External"/><Relationship Id="rId5" Type="http://schemas.openxmlformats.org/officeDocument/2006/relationships/hyperlink" Target="https://www.3gpp.org/ftp/tsg_ct/tsg_ct/TSGC_94e/Docs/CP-213075.zip" TargetMode="External"/><Relationship Id="rId4" Type="http://schemas.openxmlformats.org/officeDocument/2006/relationships/hyperlink" Target="https://www.3gpp.org/ftp/tsg_ct/tsg_ct/TSGC_94e/Docs/CP-213073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4e/Docs/CP-213263.zip" TargetMode="External"/><Relationship Id="rId2" Type="http://schemas.openxmlformats.org/officeDocument/2006/relationships/hyperlink" Target="https://www.3gpp.org/ftp/tsg_ct/tsg_ct/TSGC_94e/Docs/CP-213262.zip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4e/Docs/CP-213150.zip" TargetMode="External"/><Relationship Id="rId3" Type="http://schemas.openxmlformats.org/officeDocument/2006/relationships/hyperlink" Target="https://www.3gpp.org/ftp/tsg_ct/tsg_ct/TSGC_94e/Docs/CP-213064.zip" TargetMode="External"/><Relationship Id="rId7" Type="http://schemas.openxmlformats.org/officeDocument/2006/relationships/hyperlink" Target="https://www.3gpp.org/ftp/tsg_ct/tsg_ct/TSGC_94e/Docs/CP-213068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067.zip" TargetMode="External"/><Relationship Id="rId5" Type="http://schemas.openxmlformats.org/officeDocument/2006/relationships/hyperlink" Target="https://www.3gpp.org/ftp/tsg_ct/tsg_ct/TSGC_94e/Docs/CP-213066.zip" TargetMode="External"/><Relationship Id="rId4" Type="http://schemas.openxmlformats.org/officeDocument/2006/relationships/hyperlink" Target="https://www.3gpp.org/ftp/tsg_ct/tsg_ct/TSGC_94e/Docs/CP-213065.zip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4e/Docs/CP-213159.zip" TargetMode="External"/><Relationship Id="rId3" Type="http://schemas.openxmlformats.org/officeDocument/2006/relationships/hyperlink" Target="https://www.3gpp.org/ftp/tsg_ct/tsg_ct/TSGC_94e/Docs/CP-213154.zip" TargetMode="External"/><Relationship Id="rId7" Type="http://schemas.openxmlformats.org/officeDocument/2006/relationships/hyperlink" Target="https://www.3gpp.org/ftp/tsg_ct/tsg_ct/TSGC_94e/Docs/CP-213158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157.zip" TargetMode="External"/><Relationship Id="rId5" Type="http://schemas.openxmlformats.org/officeDocument/2006/relationships/hyperlink" Target="https://www.3gpp.org/ftp/tsg_ct/tsg_ct/TSGC_94e/Docs/CP-213156.zip" TargetMode="External"/><Relationship Id="rId4" Type="http://schemas.openxmlformats.org/officeDocument/2006/relationships/hyperlink" Target="https://www.3gpp.org/ftp/tsg_ct/tsg_ct/TSGC_94e/Docs/CP-213155.zip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4e/Docs/CP-213253.zip" TargetMode="External"/><Relationship Id="rId3" Type="http://schemas.openxmlformats.org/officeDocument/2006/relationships/hyperlink" Target="https://www.3gpp.org/ftp/tsg_ct/tsg_ct/TSGC_94e/Docs/CP-213160.zip" TargetMode="External"/><Relationship Id="rId7" Type="http://schemas.openxmlformats.org/officeDocument/2006/relationships/hyperlink" Target="https://www.3gpp.org/ftp/tsg_ct/tsg_ct/TSGC_94e/Docs/CP-213209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208.zip" TargetMode="External"/><Relationship Id="rId5" Type="http://schemas.openxmlformats.org/officeDocument/2006/relationships/hyperlink" Target="https://www.3gpp.org/ftp/tsg_ct/tsg_ct/TSGC_94e/Docs/CP-213207.zip" TargetMode="External"/><Relationship Id="rId4" Type="http://schemas.openxmlformats.org/officeDocument/2006/relationships/hyperlink" Target="https://www.3gpp.org/ftp/tsg_ct/tsg_ct/TSGC_94e/Docs/CP-213206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4e/Docs/CP-213151.zip" TargetMode="External"/><Relationship Id="rId2" Type="http://schemas.openxmlformats.org/officeDocument/2006/relationships/hyperlink" Target="https://www.3gpp.org/ftp/tsg_ct/tsg_ct/TSGC_94e/Docs/CP-2130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161.zip" TargetMode="External"/><Relationship Id="rId5" Type="http://schemas.openxmlformats.org/officeDocument/2006/relationships/hyperlink" Target="https://www.3gpp.org/ftp/tsg_ct/tsg_ct/TSGC_94e/Docs/CP-213153.zip" TargetMode="External"/><Relationship Id="rId4" Type="http://schemas.openxmlformats.org/officeDocument/2006/relationships/hyperlink" Target="https://www.3gpp.org/ftp/tsg_ct/tsg_ct/TSGC_94e/Docs/CP-213152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SA#94e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415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349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355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25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2747133"/>
              </p:ext>
            </p:extLst>
          </p:nvPr>
        </p:nvGraphicFramePr>
        <p:xfrm>
          <a:off x="5513620" y="1690688"/>
          <a:ext cx="5599387" cy="4636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4 (MC related)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 (MC related + 1 IETF reference update)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 (16 at CT#93e)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803116"/>
              </p:ext>
            </p:extLst>
          </p:nvPr>
        </p:nvGraphicFramePr>
        <p:xfrm>
          <a:off x="6096000" y="2680833"/>
          <a:ext cx="4592411" cy="3631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83 (117)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887173"/>
              </p:ext>
            </p:extLst>
          </p:nvPr>
        </p:nvGraphicFramePr>
        <p:xfrm>
          <a:off x="6096000" y="2309892"/>
          <a:ext cx="4819239" cy="3867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956 (661 in previous TSG)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600213"/>
              </p:ext>
            </p:extLst>
          </p:nvPr>
        </p:nvGraphicFramePr>
        <p:xfrm>
          <a:off x="6096000" y="2141538"/>
          <a:ext cx="5769507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7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18 TSs/TRs sent for information, </a:t>
            </a:r>
          </a:p>
          <a:p>
            <a:pPr lvl="1"/>
            <a:r>
              <a:rPr lang="en-US" dirty="0">
                <a:latin typeface="Arial "/>
              </a:rPr>
              <a:t>5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365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/>
              <a:t>Stage 3 </a:t>
            </a:r>
            <a:r>
              <a:rPr lang="fr-FR" dirty="0" err="1"/>
              <a:t>Freeze</a:t>
            </a:r>
            <a:r>
              <a:rPr lang="fr-FR" dirty="0"/>
              <a:t>: March '22 (TSG#95)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till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CB9EAD-0A4C-47A2-A33E-AF881A254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17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8A28B2-3D2B-4A86-A968-8DCEE7FCF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Pretty</a:t>
            </a:r>
            <a:r>
              <a:rPr lang="fr-FR" dirty="0"/>
              <a:t> </a:t>
            </a:r>
            <a:r>
              <a:rPr lang="fr-FR" dirty="0" err="1"/>
              <a:t>much</a:t>
            </a:r>
            <a:r>
              <a:rPr lang="fr-FR" dirty="0"/>
              <a:t> on </a:t>
            </a:r>
            <a:r>
              <a:rPr lang="fr-FR" dirty="0" err="1"/>
              <a:t>track</a:t>
            </a:r>
            <a:endParaRPr lang="fr-FR" dirty="0"/>
          </a:p>
          <a:p>
            <a:r>
              <a:rPr lang="fr-FR" dirty="0"/>
              <a:t>But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WIs</a:t>
            </a:r>
            <a:r>
              <a:rPr lang="fr-FR" dirty="0"/>
              <a:t> </a:t>
            </a:r>
            <a:r>
              <a:rPr lang="fr-FR" dirty="0" err="1"/>
              <a:t>behind</a:t>
            </a:r>
            <a:r>
              <a:rPr lang="fr-FR" dirty="0"/>
              <a:t> </a:t>
            </a:r>
            <a:r>
              <a:rPr lang="fr-FR" dirty="0" err="1"/>
              <a:t>schedule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SMS SBI, 5MBS, EDGEAPP, </a:t>
            </a:r>
            <a:r>
              <a:rPr lang="fr-FR" dirty="0" err="1"/>
              <a:t>eNPN</a:t>
            </a:r>
            <a:r>
              <a:rPr lang="fr-FR" dirty="0"/>
              <a:t> , MINT, </a:t>
            </a:r>
            <a:r>
              <a:rPr lang="fr-FR" dirty="0" err="1"/>
              <a:t>eSEAL</a:t>
            </a:r>
            <a:r>
              <a:rPr lang="fr-FR" dirty="0"/>
              <a:t> , MCover5GS, </a:t>
            </a:r>
            <a:r>
              <a:rPr lang="fr-FR" dirty="0" err="1"/>
              <a:t>eLCS</a:t>
            </a:r>
            <a:r>
              <a:rPr lang="fr-FR" dirty="0"/>
              <a:t> </a:t>
            </a:r>
          </a:p>
          <a:p>
            <a:r>
              <a:rPr lang="fr-FR" dirty="0"/>
              <a:t>And new </a:t>
            </a:r>
            <a:r>
              <a:rPr lang="fr-FR" dirty="0" err="1"/>
              <a:t>work</a:t>
            </a:r>
            <a:r>
              <a:rPr lang="fr-FR" dirty="0"/>
              <a:t> items</a:t>
            </a:r>
          </a:p>
          <a:p>
            <a:pPr lvl="1"/>
            <a:r>
              <a:rPr lang="en-US" dirty="0"/>
              <a:t>ARCH_NR_REDCAP</a:t>
            </a:r>
            <a:r>
              <a:rPr lang="fr-FR" dirty="0"/>
              <a:t>, </a:t>
            </a:r>
            <a:r>
              <a:rPr lang="en-US" dirty="0" err="1"/>
              <a:t>ReP_UDR</a:t>
            </a:r>
            <a:r>
              <a:rPr lang="en-US" dirty="0"/>
              <a:t>, </a:t>
            </a:r>
            <a:r>
              <a:rPr lang="en-US" dirty="0" err="1"/>
              <a:t>IoT_SAT_ARCH_EPS</a:t>
            </a:r>
            <a:r>
              <a:rPr lang="fr-FR" dirty="0"/>
              <a:t>, </a:t>
            </a:r>
            <a:r>
              <a:rPr lang="en-US" dirty="0"/>
              <a:t>EGTPUR</a:t>
            </a:r>
            <a:r>
              <a:rPr lang="fr-FR" dirty="0"/>
              <a:t>, </a:t>
            </a:r>
            <a:r>
              <a:rPr lang="en-US" dirty="0" err="1"/>
              <a:t>MuDTran</a:t>
            </a:r>
            <a:r>
              <a:rPr lang="en-US" dirty="0"/>
              <a:t>, TEI17_IMSGID, </a:t>
            </a:r>
            <a:r>
              <a:rPr lang="en-US" dirty="0" err="1"/>
              <a:t>eCryptPr</a:t>
            </a:r>
            <a:endParaRPr lang="en-US" dirty="0"/>
          </a:p>
          <a:p>
            <a:r>
              <a:rPr lang="en-US" dirty="0"/>
              <a:t>Most of work expected to be completed in March (CT#95)</a:t>
            </a:r>
          </a:p>
          <a:p>
            <a:r>
              <a:rPr lang="en-US" dirty="0"/>
              <a:t>Some “exceptions” expected (</a:t>
            </a:r>
            <a:r>
              <a:rPr lang="en-US" dirty="0">
                <a:sym typeface="Wingdings" panose="05000000000000000000" pitchFamily="2" charset="2"/>
              </a:rPr>
              <a:t> CT#96)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Mainly depending on stage 2 completion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92852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en-US" dirty="0"/>
              <a:t>TSG#93: Approval of Rel-18 timeline</a:t>
            </a:r>
          </a:p>
          <a:p>
            <a:pPr lvl="1"/>
            <a:r>
              <a:rPr lang="en-US" dirty="0"/>
              <a:t>Respect CT guidance for “3-Q” gap btw freeze of stage 2 and stage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50257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525136"/>
            <a:ext cx="2579224" cy="413914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6004326"/>
            <a:ext cx="3113064" cy="413914"/>
          </a:xfrm>
          <a:prstGeom prst="chevro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514154"/>
            <a:ext cx="1631639" cy="413914"/>
          </a:xfrm>
          <a:prstGeom prst="chevron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6002222"/>
            <a:ext cx="2579224" cy="413914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77888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</a:t>
            </a:r>
            <a:r>
              <a:rPr lang="fr-FR" sz="1600" dirty="0" err="1">
                <a:solidFill>
                  <a:schemeClr val="tx1"/>
                </a:solidFill>
              </a:rPr>
              <a:t>consoidation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1100BFE-2D57-4A9F-B080-9BF92ED36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time </a:t>
            </a:r>
            <a:r>
              <a:rPr lang="fr-FR" dirty="0" err="1"/>
              <a:t>completion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191D836-5C31-47DE-B4BA-20677CDE6F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Next meetings will be very busy</a:t>
            </a:r>
          </a:p>
          <a:p>
            <a:pPr lvl="1"/>
            <a:r>
              <a:rPr lang="en-GB" dirty="0"/>
              <a:t>Rel-17 WIs to be completed by March</a:t>
            </a:r>
          </a:p>
          <a:p>
            <a:pPr lvl="1"/>
            <a:r>
              <a:rPr lang="en-GB" dirty="0"/>
              <a:t>Number of Rel-17 Wis below 70% </a:t>
            </a:r>
          </a:p>
          <a:p>
            <a:pPr lvl="1"/>
            <a:r>
              <a:rPr lang="en-GB" dirty="0"/>
              <a:t>Late approved WIs (7 approved at CT#94)</a:t>
            </a:r>
            <a:endParaRPr lang="fr-FR" dirty="0"/>
          </a:p>
          <a:p>
            <a:r>
              <a:rPr lang="en-GB" dirty="0"/>
              <a:t>Dependencies on stage-2 work puts risk on the timely completion of stage-3 work</a:t>
            </a:r>
          </a:p>
        </p:txBody>
      </p:sp>
    </p:spTree>
    <p:extLst>
      <p:ext uri="{BB962C8B-B14F-4D97-AF65-F5344CB8AC3E}">
        <p14:creationId xmlns:p14="http://schemas.microsoft.com/office/powerpoint/2010/main" val="3825726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C05894-048B-4BC4-BD70-2555CB009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Workplan</a:t>
            </a:r>
            <a:r>
              <a:rPr lang="fr-FR" dirty="0"/>
              <a:t> for 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79577F-1AA8-44F8-8892-A8DF506E8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Rel-18 </a:t>
            </a:r>
            <a:r>
              <a:rPr lang="fr-FR" dirty="0" err="1"/>
              <a:t>feature</a:t>
            </a:r>
            <a:r>
              <a:rPr lang="fr-FR" dirty="0"/>
              <a:t> package </a:t>
            </a:r>
            <a:r>
              <a:rPr lang="fr-FR" dirty="0" err="1"/>
              <a:t>decided</a:t>
            </a:r>
            <a:r>
              <a:rPr lang="fr-FR" dirty="0"/>
              <a:t> at TSG#94 for SA and RAN</a:t>
            </a:r>
          </a:p>
          <a:p>
            <a:r>
              <a:rPr lang="fr-FR" dirty="0"/>
              <a:t>CT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work</a:t>
            </a:r>
            <a:r>
              <a:rPr lang="fr-FR" dirty="0"/>
              <a:t> on the </a:t>
            </a:r>
            <a:r>
              <a:rPr lang="fr-FR" dirty="0" err="1"/>
              <a:t>completion</a:t>
            </a:r>
            <a:r>
              <a:rPr lang="fr-FR" dirty="0"/>
              <a:t> of Rel-17 till June (TSG#96)</a:t>
            </a:r>
          </a:p>
          <a:p>
            <a:pPr lvl="1"/>
            <a:r>
              <a:rPr lang="fr-FR" dirty="0"/>
              <a:t>Stage 3 </a:t>
            </a:r>
            <a:r>
              <a:rPr lang="fr-FR" dirty="0" err="1"/>
              <a:t>completion</a:t>
            </a:r>
            <a:r>
              <a:rPr lang="fr-FR" dirty="0"/>
              <a:t> and ASN.1 code/</a:t>
            </a:r>
            <a:r>
              <a:rPr lang="fr-FR" dirty="0" err="1"/>
              <a:t>OpenAPI</a:t>
            </a:r>
            <a:r>
              <a:rPr lang="fr-FR" dirty="0"/>
              <a:t> freeze</a:t>
            </a:r>
          </a:p>
          <a:p>
            <a:r>
              <a:rPr lang="fr-FR" dirty="0"/>
              <a:t>WI discussion on Rel-18 Stage 2/Stage 3 (</a:t>
            </a:r>
            <a:r>
              <a:rPr lang="fr-FR" dirty="0" err="1"/>
              <a:t>under</a:t>
            </a:r>
            <a:r>
              <a:rPr lang="fr-FR" dirty="0"/>
              <a:t> CT remit) </a:t>
            </a:r>
            <a:r>
              <a:rPr lang="fr-FR" dirty="0" err="1"/>
              <a:t>from</a:t>
            </a:r>
            <a:r>
              <a:rPr lang="fr-FR" dirty="0"/>
              <a:t> CT#96</a:t>
            </a:r>
          </a:p>
          <a:p>
            <a:r>
              <a:rPr lang="fr-FR" dirty="0" err="1"/>
              <a:t>Based</a:t>
            </a:r>
            <a:r>
              <a:rPr lang="fr-FR" dirty="0"/>
              <a:t> on the SA/RAN Rel-18 content </a:t>
            </a:r>
            <a:r>
              <a:rPr lang="fr-FR" dirty="0" err="1"/>
              <a:t>defined</a:t>
            </a:r>
            <a:r>
              <a:rPr lang="fr-FR" dirty="0"/>
              <a:t> at TSG#94: </a:t>
            </a:r>
          </a:p>
          <a:p>
            <a:pPr lvl="1"/>
            <a:r>
              <a:rPr lang="fr-FR" dirty="0"/>
              <a:t>WI rapporteurs are </a:t>
            </a:r>
            <a:r>
              <a:rPr lang="fr-FR" dirty="0" err="1"/>
              <a:t>kindly</a:t>
            </a:r>
            <a:r>
              <a:rPr lang="fr-FR" dirty="0"/>
              <a:t> </a:t>
            </a:r>
            <a:r>
              <a:rPr lang="fr-FR" dirty="0" err="1"/>
              <a:t>requested</a:t>
            </a:r>
            <a:r>
              <a:rPr lang="fr-FR" dirty="0"/>
              <a:t> to </a:t>
            </a:r>
            <a:r>
              <a:rPr lang="fr-FR" dirty="0" err="1"/>
              <a:t>identify</a:t>
            </a:r>
            <a:r>
              <a:rPr lang="fr-FR" dirty="0"/>
              <a:t> </a:t>
            </a:r>
            <a:r>
              <a:rPr lang="fr-FR" dirty="0" err="1"/>
              <a:t>whether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early</a:t>
            </a:r>
            <a:r>
              <a:rPr lang="fr-FR" dirty="0"/>
              <a:t> stage 3 </a:t>
            </a:r>
            <a:r>
              <a:rPr lang="fr-FR" dirty="0" err="1"/>
              <a:t>work</a:t>
            </a:r>
            <a:r>
              <a:rPr lang="fr-FR" dirty="0"/>
              <a:t>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need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triggered</a:t>
            </a:r>
            <a:r>
              <a:rPr lang="fr-FR" dirty="0"/>
              <a:t> in CT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completion</a:t>
            </a:r>
            <a:r>
              <a:rPr lang="fr-FR" dirty="0"/>
              <a:t> of the stage 2</a:t>
            </a:r>
          </a:p>
          <a:p>
            <a:pPr lvl="1"/>
            <a:r>
              <a:rPr lang="fr-FR" dirty="0" err="1"/>
              <a:t>e.g</a:t>
            </a:r>
            <a:r>
              <a:rPr lang="fr-FR" dirty="0"/>
              <a:t> </a:t>
            </a:r>
            <a:r>
              <a:rPr lang="fr-FR" dirty="0" err="1"/>
              <a:t>studies</a:t>
            </a:r>
            <a:r>
              <a:rPr lang="fr-FR" dirty="0"/>
              <a:t> on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selection</a:t>
            </a:r>
            <a:r>
              <a:rPr lang="fr-FR" dirty="0"/>
              <a:t>, </a:t>
            </a:r>
            <a:r>
              <a:rPr lang="fr-FR" dirty="0" err="1"/>
              <a:t>protocol</a:t>
            </a:r>
            <a:r>
              <a:rPr lang="fr-FR" dirty="0"/>
              <a:t> </a:t>
            </a:r>
            <a:r>
              <a:rPr lang="fr-FR" dirty="0" err="1"/>
              <a:t>enhancement</a:t>
            </a:r>
            <a:r>
              <a:rPr lang="fr-FR" dirty="0"/>
              <a:t>, etc.</a:t>
            </a:r>
          </a:p>
          <a:p>
            <a:pPr lvl="1"/>
            <a:r>
              <a:rPr lang="fr-FR" dirty="0"/>
              <a:t>Initial inputs can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discussed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CT#96 and </a:t>
            </a:r>
            <a:r>
              <a:rPr lang="fr-FR" dirty="0" err="1"/>
              <a:t>onwards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719692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6E45D-E8D9-450B-91BF-DE9E221A9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Port Allocation for New 3GPP Interfaces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FD0579-5701-45EB-BEFA-D0457EAD8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sent to SA/RAN WG, with SA and RAN in Cc</a:t>
            </a:r>
          </a:p>
          <a:p>
            <a:r>
              <a:rPr lang="en-US" dirty="0"/>
              <a:t>TR 29.941 approved at CT#94</a:t>
            </a:r>
          </a:p>
          <a:p>
            <a:r>
              <a:rPr lang="en-US" dirty="0"/>
              <a:t>The current TR contains an annex documenting the future port numbers allocated by 3GPP</a:t>
            </a:r>
          </a:p>
          <a:p>
            <a:r>
              <a:rPr lang="en-US" dirty="0"/>
              <a:t>CT#94: Decision to create a new TS to maintain this registry</a:t>
            </a:r>
          </a:p>
          <a:p>
            <a:r>
              <a:rPr lang="en-US" dirty="0"/>
              <a:t>New TS will be created by CT4 and will be sent for approval at the next CT plenary (CT#95)</a:t>
            </a:r>
          </a:p>
          <a:p>
            <a:r>
              <a:rPr lang="en-US" dirty="0"/>
              <a:t>LS will be sent to all 3GPP WGs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31905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4360D7-1D04-4E06-8AAE-6E3FCD8C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426A36-B14D-4C9A-88D4-8E2CAD690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 </a:t>
            </a:r>
            <a:r>
              <a:rPr lang="fr-FR" dirty="0" err="1"/>
              <a:t>progress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576400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None 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51274B-4473-456D-B3B5-DDC649C15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 Action to SA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6A37E8A-1D62-448A-821E-A9386A9CC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35298619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Kimmo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papers, despite the </a:t>
            </a:r>
            <a:r>
              <a:rPr lang="en-GB" altLang="ja-JP"/>
              <a:t>pandemic situation.</a:t>
            </a:r>
            <a:endParaRPr lang="en-GB" altLang="ja-JP" dirty="0"/>
          </a:p>
          <a:p>
            <a:r>
              <a:rPr lang="en-GB" altLang="ja-JP" dirty="0"/>
              <a:t>Thanks to Georg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87764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CP-213070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CP-213077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on the GTP-U entity restart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CP-213080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Multi-device enhancements for device transfers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CP-213082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IMS Optimization for HSS Group ID in an SBA environment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CP-213083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Enhancements of 3GPP profiles for cryptographic algorithms and security protocols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1517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CP-213210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New_WID on NR Reduced Capability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07046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CP-213273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Rel-17 WID on IoT NTN support for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614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3433"/>
              </p:ext>
            </p:extLst>
          </p:nvPr>
        </p:nvGraphicFramePr>
        <p:xfrm>
          <a:off x="224631" y="1920897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CP-213071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Mission Critical Push-to-talk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CP-213072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Non-Public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CP-213073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architecture enhancements for 3GPP support of advanced V2X services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CP-213075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Enabling Multi-USIM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CP-213076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Application Layer Support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Uncrewed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Aerial Systems (UAS)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CP-213205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Dynamically Changing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CP-213261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Enablers for Network Automation for 5G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58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886459"/>
              </p:ext>
            </p:extLst>
          </p:nvPr>
        </p:nvGraphicFramePr>
        <p:xfrm>
          <a:off x="224631" y="1920897"/>
          <a:ext cx="11742738" cy="211404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CP-213262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Rel-17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CP-213263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CP-213274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1/3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208330"/>
              </p:ext>
            </p:extLst>
          </p:nvPr>
        </p:nvGraphicFramePr>
        <p:xfrm>
          <a:off x="224631" y="1920897"/>
          <a:ext cx="11133864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2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3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CP-213064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24.558 v1.0.0. on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CP-213065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24.554 v1.0.0. on Proximity-services (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CP-213066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24.555 v1.0.0. on Proximity-services (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CP-213067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24.257 v1.0.0.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Uncrewed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Aerial System (UAS) Application Enabler (UAE)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CP-213068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24.549 v1.0.0. on Network slice capability management SEAL service; Protocol Specifications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CP-213150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29.820 v1.0.0 on Study on Best Practices for Packet Forwarding Control Protocol (PFCP)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265435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CP-213154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29.309 v1.0.0 on Bootstrapping Server Function (GBA's BSF)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29.536 v1.0.0 on 5G System; Network Slice Admission Control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CP-213156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29.556 v1.0.0 on Edge Application Server Discovery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CP-213157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29.564 v1.0.0 on 5G System; User Plane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CP-213158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29.532 v1.0.0 on 5G System; 5G Multicast-Broadcast Session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CP-213159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29.555 v1.0.0 on 5G System; 5G Direct Discovery Name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3/3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927349"/>
              </p:ext>
            </p:extLst>
          </p:nvPr>
        </p:nvGraphicFramePr>
        <p:xfrm>
          <a:off x="224631" y="1920897"/>
          <a:ext cx="11224870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8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7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8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CP-213160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29.256 v1.0.0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Uncrewed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Aerial Systems Network Function (UAS-NF); Aerial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CP-213206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3GPP TS 29.257 V1.0.0 to TSG CT#94-e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CP-213207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sheet to TSG for Information: TS 29.255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CP-213208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sheet to TSG for Information: TS 29.565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CP-213209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sheet to TSG for Information: TS 29.557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CP-213253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Specification to TSG for Information: TS 29.534,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8710474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9C62C1D-B522-4710-84D8-2E1769702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129315"/>
              </p:ext>
            </p:extLst>
          </p:nvPr>
        </p:nvGraphicFramePr>
        <p:xfrm>
          <a:off x="224631" y="1920897"/>
          <a:ext cx="11224870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738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7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8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CP-213069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23.700-10 v2.0.0. on Study on enhanced IP Multimedia Subsystem (IMS) to 5GC integration Phase 2; CT WG1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CP-213151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29.941 v2.0.0 on Guidelines on Port Allocation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CP-213152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29.829 v2.0.0 on Study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CP-213153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29.821 v2.0.0 on Study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23.700-12 v1.0.0 on Study on enhanced IP Multimedia Subsystem (IMS) to 5GC integration Phase 2; CT WG4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440361"/>
            <a:ext cx="11747715" cy="3049730"/>
          </a:xfrm>
        </p:spPr>
        <p:txBody>
          <a:bodyPr/>
          <a:lstStyle/>
          <a:p>
            <a:pPr hangingPunct="0">
              <a:spcAft>
                <a:spcPts val="900"/>
              </a:spcAft>
            </a:pPr>
            <a:r>
              <a:rPr lang="en-GB" altLang="ja-JP" sz="2400" dirty="0">
                <a:solidFill>
                  <a:srgbClr val="000000"/>
                </a:solidFill>
                <a:latin typeface="Calibri" panose="020F0502020204030204" pitchFamily="34" charset="0"/>
              </a:rPr>
              <a:t>3GPP TS 24.537 on </a:t>
            </a: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Policy Control services; Stage 3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B83DDAD6-09A9-47F6-AA61-34EEFF9BB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041647"/>
              </p:ext>
            </p:extLst>
          </p:nvPr>
        </p:nvGraphicFramePr>
        <p:xfrm>
          <a:off x="713427" y="1885991"/>
          <a:ext cx="10467975" cy="44018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C1-217453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Termination of UE assistance mode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0064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3248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C1-217305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Updates to threshold values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0065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3250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C1-217435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Interworking to 5GS with N26 when N1 mode is disabled and re-enabled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3579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29.274 CR 2031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C1-217370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 of reject cause #78 in EMM procedures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3620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23.401 CR 3663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Releasing NAS signalling connection and Paging restriction during mobility TAU in a TA outside the current Tracking Area List for MUSIM UE in EPS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3645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23.401 CR 3665 (S2-2108153)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to accept or reject the paging restriction requested by MUSIM capable UE in EPS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3646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23.401 CR 3664 (S2-2108150) TS 23.401 CR 3665 (S2-2108153)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C1-217446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Config update to support of network slicing in MC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24.484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0204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.23.289 CR .0013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C1-216841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slice simultaneous registration group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3349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3205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C1-217336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Clarification on SMF performing NSAC for an MA PDU session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3744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 CR 3269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C1-217352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SMF configuring to UE with PVS address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3750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23.501... CR 3277...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BF968485-3263-4A48-B2ED-281D1C5DD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683789"/>
              </p:ext>
            </p:extLst>
          </p:nvPr>
        </p:nvGraphicFramePr>
        <p:xfrm>
          <a:off x="691758" y="1781983"/>
          <a:ext cx="10467975" cy="465701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C1-217353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Secondary authentication/authorization by a DN-AAA server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3751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TS/TR 23.501... CR 3254...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C1-217229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restrictions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case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area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3773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3229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C1-217220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Early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Indication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with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Subgrouping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Assistance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3803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3319, TS 23.502 CR 3216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Releasing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NAS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signalling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connection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mobility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registration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in a TA outside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current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Registration Area for MUSIM UE in 5GS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3808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3335 (S2-2108152)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C1-217389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Network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accept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or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reject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restriction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requested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by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MUSIM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capable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UE in 5GS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3809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3334 (S2-2108151)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Removing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joined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UE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from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MBS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session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due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to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becoming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outside an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updated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MBS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service</a:t>
                      </a: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area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3817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23.247 CR 0006 (S2-2108002)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C1-216164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URSP amendment for redundant PDU session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24.526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0127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24.501 CR 3671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C1-217160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 Synchronization Information updates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24.539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0010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 CR 3312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C1-217414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Introducing the NR Tx Profile for NR PC5 and using it as a configuration parameter for broadcast and groupcast modes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24.587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0221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23.287 CR 0165 (S2-2107841)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C1-217415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Providing the NR Tx Profile for NR PC5 to lower layers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24.587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0222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23.287 CR 0165 (S2-2107841)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ED0BBF78-DF43-4B0E-A2E9-14E1547C3B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427411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C1-217243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Paging Subgrouping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3786</a:t>
                      </a:r>
                      <a:endParaRPr lang="de-D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23.501 CR 3319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TS/TR 23.502 CR 3216</a:t>
                      </a:r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82702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FFE450AD-EAC4-4F0C-BE3B-E0F91ADFC7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964636"/>
              </p:ext>
            </p:extLst>
          </p:nvPr>
        </p:nvGraphicFramePr>
        <p:xfrm>
          <a:off x="263611" y="1771136"/>
          <a:ext cx="11117898" cy="4188981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#0289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 CR #0098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9656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#0290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 CR #0098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Naanf_AKMA_ApplicationKey_Get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operation on 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2127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#0464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AM Influence Data Model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#0418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Extension of PCC rule definition for ATSSS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#0865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Same PCF discovery for the control of data rate per network slice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Nnef_EASDeployment_Update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Nnef_EASDeployment_Subscribe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general description to Analytics subscription transfer operation 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CR#0457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73FD23-19F8-4C76-A272-E28A324425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247746"/>
              </p:ext>
            </p:extLst>
          </p:nvPr>
        </p:nvGraphicFramePr>
        <p:xfrm>
          <a:off x="563374" y="1880805"/>
          <a:ext cx="10604441" cy="4005652"/>
        </p:xfrm>
        <a:graphic>
          <a:graphicData uri="http://schemas.openxmlformats.org/drawingml/2006/table">
            <a:tbl>
              <a:tblPr/>
              <a:tblGrid>
                <a:gridCol w="1439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0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25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8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63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C4-216539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 Accuracy GAD Shape with Scalable Uncertainty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29.171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0059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23.032-0020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C4-216412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Provisioning Session Authorization Information in UDM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0733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23.247-0025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C4-216041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authorization for 5GC assisted EAS discovery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23.502-3211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0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C4-216584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MT_EnableUEReachability supporting MUSIM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23.502-3123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0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C4-216027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Spatial Validity Condition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23.502-3212r1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0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C4-216394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EAS IP replacement 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29.522-0440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1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Achraf.KHSIBA@3gpp.org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7" name="Picture 26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C410F1AF-B57A-42D6-AF2E-1A2DB27F48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274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1144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10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5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171 registered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17015</TotalTime>
  <Words>2796</Words>
  <Application>Microsoft Office PowerPoint</Application>
  <PresentationFormat>Grand écran</PresentationFormat>
  <Paragraphs>664</Paragraphs>
  <Slides>48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48</vt:i4>
      </vt:variant>
    </vt:vector>
  </HeadingPairs>
  <TitlesOfParts>
    <vt:vector size="55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 Status Report  to TSG SA#94e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17 Status</vt:lpstr>
      <vt:lpstr>Rel-17 workplan</vt:lpstr>
      <vt:lpstr>Release 17 status</vt:lpstr>
      <vt:lpstr>Rel-18 timeline</vt:lpstr>
      <vt:lpstr>For Information to SA</vt:lpstr>
      <vt:lpstr>Rel-17 time completion</vt:lpstr>
      <vt:lpstr>Rel-18 Workplan for CT</vt:lpstr>
      <vt:lpstr>Port Allocation for New 3GPP Interfaces</vt:lpstr>
      <vt:lpstr>OpenAPI Spec handling</vt:lpstr>
      <vt:lpstr>Backward Incompatible Changes</vt:lpstr>
      <vt:lpstr>For Action to SA</vt:lpstr>
      <vt:lpstr>For Action to SA</vt:lpstr>
      <vt:lpstr>Acknowledgement</vt:lpstr>
      <vt:lpstr>Acknowledgement</vt:lpstr>
      <vt:lpstr>Annex</vt:lpstr>
      <vt:lpstr>New approved  Study/Work Items</vt:lpstr>
      <vt:lpstr>New approved  Study/Work Items</vt:lpstr>
      <vt:lpstr>Revised approved  Study/Work Items 1/2</vt:lpstr>
      <vt:lpstr>Revised approved  Study/Work Items 2/2</vt:lpstr>
      <vt:lpstr>TR/TS sent to plenary</vt:lpstr>
      <vt:lpstr>New Rel-17 TR/TS for information 1/3</vt:lpstr>
      <vt:lpstr>New Rel-17 TR/TS for information 2/3</vt:lpstr>
      <vt:lpstr>New Rel-17 TR/TS for information 3/3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CT3: CRs for conditional approval(I)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850</cp:revision>
  <dcterms:created xsi:type="dcterms:W3CDTF">2010-02-05T13:52:04Z</dcterms:created>
  <dcterms:modified xsi:type="dcterms:W3CDTF">2021-12-17T09:25:22Z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2021-12-17T08:55:01Z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4c033ea0-2b52-47ef-b87e-e7de3005380d</vt:lpwstr>
  </property>
  <property fmtid="{D5CDD505-2E9C-101B-9397-08002B2CF9AE}" pid="9" name="MSIP_Label_07222825-62ea-40f3-96b5-5375c07996e2_ContentBits">
    <vt:lpwstr>0</vt:lpwstr>
  </property>
</Properties>
</file>